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83" r:id="rId3"/>
    <p:sldId id="282" r:id="rId4"/>
    <p:sldId id="277" r:id="rId5"/>
    <p:sldId id="257" r:id="rId6"/>
    <p:sldId id="258" r:id="rId7"/>
    <p:sldId id="259" r:id="rId8"/>
    <p:sldId id="262" r:id="rId9"/>
    <p:sldId id="260" r:id="rId10"/>
    <p:sldId id="263" r:id="rId11"/>
    <p:sldId id="264" r:id="rId12"/>
    <p:sldId id="265" r:id="rId13"/>
    <p:sldId id="266" r:id="rId14"/>
    <p:sldId id="279" r:id="rId15"/>
    <p:sldId id="280" r:id="rId16"/>
    <p:sldId id="276" r:id="rId17"/>
    <p:sldId id="267" r:id="rId18"/>
    <p:sldId id="268" r:id="rId19"/>
    <p:sldId id="269" r:id="rId20"/>
    <p:sldId id="270" r:id="rId21"/>
    <p:sldId id="275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4B89-0070-0D42-9F2D-364893D70402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1A4E9-5511-3C40-A6A1-C33F46331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3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1324">
              <a:defRPr/>
            </a:pPr>
            <a:r>
              <a:rPr lang="en-US" dirty="0"/>
              <a:t>Reduce disability by providing high quality medical care.</a:t>
            </a:r>
          </a:p>
          <a:p>
            <a:pPr defTabSz="901324">
              <a:defRPr/>
            </a:pPr>
            <a:endParaRPr lang="en-US" dirty="0"/>
          </a:p>
          <a:p>
            <a:pPr defTabSz="901324">
              <a:defRPr/>
            </a:pPr>
            <a:endParaRPr lang="en-US" dirty="0"/>
          </a:p>
          <a:p>
            <a:pPr defTabSz="901324">
              <a:defRPr/>
            </a:pPr>
            <a:r>
              <a:rPr lang="en-US" dirty="0"/>
              <a:t>Identify the last month in which we paid time-loss on a given claim and count the length of time between date of injury and that month of last time-loss payment. (not cumulative)</a:t>
            </a:r>
            <a:endParaRPr lang="en-US" dirty="0" smtClean="0"/>
          </a:p>
          <a:p>
            <a:pPr marL="225331" indent="-225331">
              <a:buAutoNum type="arabicParenR"/>
            </a:pPr>
            <a:r>
              <a:rPr lang="en-US" dirty="0"/>
              <a:t>Includes time-loss and LEP claims. </a:t>
            </a:r>
          </a:p>
          <a:p>
            <a:pPr marL="225331" indent="-225331">
              <a:buAutoNum type="arabicParenR"/>
            </a:pPr>
            <a:r>
              <a:rPr lang="en-US" dirty="0"/>
              <a:t>The length of time from date of injury in capturing the data was 4 years 5 months. Study has longer development on the claims durations. </a:t>
            </a:r>
          </a:p>
          <a:p>
            <a:pPr marL="225331" indent="-225331">
              <a:buAutoNum type="arabicParenR"/>
            </a:pPr>
            <a:r>
              <a:rPr lang="en-US" dirty="0"/>
              <a:t>2009 to 2011 fiscal years,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2AA80-BDAE-45EB-900B-40C79192AD4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1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76DFD-5DF2-1A47-BB52-6FF3DB5573C9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4DE0B-3C7A-214E-8DBD-94805F285E5F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58CE2-75FD-2D44-BE92-69B73BE4D1BB}" type="slidenum">
              <a:rPr lang="en-US"/>
              <a:pPr/>
              <a:t>15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FEBDD-F493-8749-AC08-1B983750060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94B6-04EB-3E4B-B59A-ABA9A8C2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L&amp;I Guideline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S. Glass, MD</a:t>
            </a:r>
          </a:p>
          <a:p>
            <a:r>
              <a:rPr lang="en-US" dirty="0" smtClean="0"/>
              <a:t>Associate Medical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MTGs: Late 1990’s to mid- 2000’s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Guideline Subcommittee of WSMA’s Industrial Insurance Advisory Committee played active role in guideline development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Members from parent committee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Subject matter experts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2004: WSMA re-organized its committee structure, and eliminated the IIMAC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Industrial Insurance Medical Advisory Committee (“IIMAC”)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Created by statute in 2007</a:t>
            </a:r>
          </a:p>
          <a:p>
            <a:r>
              <a:rPr lang="en-US" dirty="0" smtClean="0"/>
              <a:t>Composition prescribed by statute</a:t>
            </a:r>
          </a:p>
          <a:p>
            <a:pPr lvl="1"/>
            <a:r>
              <a:rPr lang="en-US" dirty="0" smtClean="0"/>
              <a:t>14 members</a:t>
            </a:r>
          </a:p>
          <a:p>
            <a:pPr lvl="1"/>
            <a:r>
              <a:rPr lang="en-US" dirty="0" smtClean="0"/>
              <a:t>Nominated by specialty societies, associations, statewide groups, etc., appointed by L&amp;I director</a:t>
            </a:r>
          </a:p>
          <a:p>
            <a:r>
              <a:rPr lang="en-US" dirty="0" smtClean="0"/>
              <a:t>Duties specified by statute</a:t>
            </a:r>
          </a:p>
          <a:p>
            <a:pPr lvl="1"/>
            <a:r>
              <a:rPr lang="en-US" dirty="0" smtClean="0"/>
              <a:t>“Advise the department on matters related to the provision of safe, effective and cost-effective treatments for injured workers…”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5190" cy="4525963"/>
          </a:xfrm>
        </p:spPr>
        <p:txBody>
          <a:bodyPr/>
          <a:lstStyle/>
          <a:p>
            <a:r>
              <a:rPr lang="en-US" dirty="0" smtClean="0"/>
              <a:t>Governed by administrative regulations</a:t>
            </a:r>
          </a:p>
          <a:p>
            <a:r>
              <a:rPr lang="en-US" dirty="0" smtClean="0"/>
              <a:t>Organized according to by-laws suggested, debated, potentially amended, and approved by the committee</a:t>
            </a:r>
          </a:p>
          <a:p>
            <a:r>
              <a:rPr lang="en-US" dirty="0" smtClean="0"/>
              <a:t>Meetings are quarterly</a:t>
            </a:r>
          </a:p>
          <a:p>
            <a:r>
              <a:rPr lang="en-US" dirty="0" smtClean="0"/>
              <a:t>Guideline subcommittee meetings are monthly other than during the months of parent committee quarterly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Agenda for quarterly meetings are discussed in advance by committee chair and department representative</a:t>
            </a:r>
          </a:p>
          <a:p>
            <a:r>
              <a:rPr lang="en-US" dirty="0" smtClean="0"/>
              <a:t>Meetings are publicly advertised, and open to the public</a:t>
            </a:r>
          </a:p>
          <a:p>
            <a:pPr lvl="1"/>
            <a:r>
              <a:rPr lang="en-US" dirty="0" smtClean="0"/>
              <a:t>Opportunity for public input on all matters being considered for consensus vote such as Guidelines; all email communications are public</a:t>
            </a:r>
          </a:p>
          <a:p>
            <a:pPr lvl="1"/>
            <a:r>
              <a:rPr lang="en-US" u="sng" dirty="0" smtClean="0"/>
              <a:t>NO</a:t>
            </a:r>
            <a:r>
              <a:rPr lang="en-US" dirty="0" smtClean="0"/>
              <a:t> business of a quorum (not even discussion by members about pending matters) can be held outside of public meetings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099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en-US"/>
              <a:t>Hierarchy of Evidence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5334000"/>
          </a:xfrm>
        </p:spPr>
        <p:txBody>
          <a:bodyPr>
            <a:normAutofit lnSpcReduction="10000"/>
          </a:bodyPr>
          <a:lstStyle/>
          <a:p>
            <a:pPr marL="1030288" indent="-1030288">
              <a:spcBef>
                <a:spcPct val="65000"/>
              </a:spcBef>
              <a:buFont typeface="Wingdings" charset="0"/>
              <a:buNone/>
            </a:pPr>
            <a:r>
              <a:rPr lang="en-US" sz="2000" b="1"/>
              <a:t>Best:</a:t>
            </a:r>
            <a:r>
              <a:rPr lang="en-US" sz="2000"/>
              <a:t>	Meta-analysis of large randomized head-to-head trials.</a:t>
            </a:r>
          </a:p>
          <a:p>
            <a:pPr marL="1030288" indent="-1030288">
              <a:spcBef>
                <a:spcPct val="65000"/>
              </a:spcBef>
              <a:buFont typeface="Wingdings" charset="0"/>
              <a:buNone/>
            </a:pPr>
            <a:r>
              <a:rPr lang="en-US" sz="2000"/>
              <a:t>	Large, well-designed head-to head randomized controlled clinical trials (RCT):</a:t>
            </a:r>
          </a:p>
          <a:p>
            <a:pPr marL="1030288" indent="-1030288">
              <a:spcBef>
                <a:spcPct val="25000"/>
              </a:spcBef>
              <a:buFont typeface="Wingdings" charset="0"/>
              <a:buNone/>
            </a:pPr>
            <a:r>
              <a:rPr lang="en-US" sz="2000"/>
              <a:t>		</a:t>
            </a:r>
            <a:r>
              <a:rPr lang="en-US" sz="1800"/>
              <a:t>Long-term studies, real clinical endpoints</a:t>
            </a:r>
          </a:p>
          <a:p>
            <a:pPr marL="1030288" indent="-1030288">
              <a:spcBef>
                <a:spcPct val="25000"/>
              </a:spcBef>
              <a:buFont typeface="Wingdings" charset="0"/>
              <a:buNone/>
            </a:pPr>
            <a:r>
              <a:rPr lang="en-US" sz="1800"/>
              <a:t>		Well accepted intermediates</a:t>
            </a:r>
          </a:p>
          <a:p>
            <a:pPr marL="1030288" indent="-1030288">
              <a:spcBef>
                <a:spcPct val="25000"/>
              </a:spcBef>
              <a:buFont typeface="Wingdings" charset="0"/>
              <a:buNone/>
            </a:pPr>
            <a:r>
              <a:rPr lang="en-US" sz="1800"/>
              <a:t>		Poorly accepted intermediates</a:t>
            </a:r>
            <a:endParaRPr lang="en-US" sz="2000"/>
          </a:p>
          <a:p>
            <a:pPr marL="1030288" indent="-1030288">
              <a:spcBef>
                <a:spcPct val="65000"/>
              </a:spcBef>
              <a:buFont typeface="Wingdings" charset="0"/>
              <a:buNone/>
            </a:pPr>
            <a:r>
              <a:rPr lang="en-US" sz="2000"/>
              <a:t>	Smaller RCTs, or separate, placebo-controlled trials</a:t>
            </a:r>
          </a:p>
          <a:p>
            <a:pPr marL="1030288" indent="-1030288">
              <a:spcBef>
                <a:spcPct val="65000"/>
              </a:spcBef>
              <a:buFont typeface="Wingdings" charset="0"/>
              <a:buNone/>
            </a:pPr>
            <a:r>
              <a:rPr lang="en-US" sz="2000"/>
              <a:t>	Well-designed observational studies, e.g., cohort studies, case-control studies</a:t>
            </a:r>
          </a:p>
          <a:p>
            <a:pPr marL="1030288" indent="-1030288">
              <a:spcBef>
                <a:spcPct val="65000"/>
              </a:spcBef>
              <a:buFont typeface="Wingdings" charset="0"/>
              <a:buNone/>
            </a:pPr>
            <a:r>
              <a:rPr lang="en-US" sz="2000"/>
              <a:t>	Safety data without efficacy studies	</a:t>
            </a:r>
          </a:p>
          <a:p>
            <a:pPr marL="1030288" indent="-1030288">
              <a:spcBef>
                <a:spcPct val="65000"/>
              </a:spcBef>
              <a:buFont typeface="Wingdings" charset="0"/>
              <a:buNone/>
            </a:pPr>
            <a:r>
              <a:rPr lang="en-US" sz="2000"/>
              <a:t>	Case series, anecdotes</a:t>
            </a:r>
          </a:p>
          <a:p>
            <a:pPr marL="1030288" indent="-1030288">
              <a:spcBef>
                <a:spcPct val="65000"/>
              </a:spcBef>
              <a:buFont typeface="Wingdings" charset="0"/>
              <a:buNone/>
            </a:pPr>
            <a:r>
              <a:rPr lang="en-US" sz="2000" b="1"/>
              <a:t>Least:	</a:t>
            </a:r>
            <a:r>
              <a:rPr lang="en-US" sz="2000"/>
              <a:t>Expert opinion, non-evidence-based expert panel reports, and other documents with no direct clinical evidence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914400" y="1828800"/>
            <a:ext cx="609600" cy="3429000"/>
          </a:xfrm>
          <a:prstGeom prst="upDownArrow">
            <a:avLst>
              <a:gd name="adj1" fmla="val 50000"/>
              <a:gd name="adj2" fmla="val 112500"/>
            </a:avLst>
          </a:prstGeom>
          <a:gradFill rotWithShape="1">
            <a:gsLst>
              <a:gs pos="0">
                <a:schemeClr val="hlink">
                  <a:gamma/>
                  <a:tint val="4117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19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Evidence-based Medicine Efforts to Improve Health Outcomes</a:t>
            </a:r>
            <a:r>
              <a:rPr lang="en-US" sz="3600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in WA</a:t>
            </a:r>
            <a:endParaRPr lang="en-US" sz="4000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23622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Times New Roman" charset="0"/>
              </a:rPr>
              <a:t>2005, SHB1512</a:t>
            </a:r>
            <a:endParaRPr lang="en-US" sz="18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38200" y="3886200"/>
            <a:ext cx="2900363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Develop incentives and</a:t>
            </a:r>
            <a:br>
              <a:rPr lang="en-US" sz="1800">
                <a:latin typeface="Times New Roman" charset="0"/>
              </a:rPr>
            </a:br>
            <a:r>
              <a:rPr lang="en-US" sz="1800">
                <a:latin typeface="Times New Roman" charset="0"/>
              </a:rPr>
              <a:t>quality improvement tools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• e.g., improved coordination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     of care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• quality indicators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     (performance measures)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• aimed at chronic disease,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     preventive health services,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     reduced errors</a:t>
            </a:r>
          </a:p>
          <a:p>
            <a:pPr eaLnBrk="1" hangingPunct="1">
              <a:lnSpc>
                <a:spcPct val="90000"/>
              </a:lnSpc>
            </a:pPr>
            <a:endParaRPr lang="en-US" sz="18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791200" y="2438400"/>
            <a:ext cx="324485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2003 Prescription Drug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2003 ESHB 1299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• coordinate formal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     assessment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2005 Agencies develop common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EB guidelines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2006 Governor</a:t>
            </a:r>
            <a:r>
              <a:rPr lang="ja-JP" altLang="en-US" sz="1800">
                <a:latin typeface="Times New Roman" charset="0"/>
              </a:rPr>
              <a:t>’</a:t>
            </a:r>
            <a:r>
              <a:rPr lang="en-US" sz="1800">
                <a:latin typeface="Times New Roman" charset="0"/>
              </a:rPr>
              <a:t>s Health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imes New Roman" charset="0"/>
              </a:rPr>
              <a:t>Initiative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724400" y="4419600"/>
            <a:ext cx="354965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WA State Prescription drug program</a:t>
            </a:r>
          </a:p>
          <a:p>
            <a:pPr eaLnBrk="1" hangingPunct="1">
              <a:lnSpc>
                <a:spcPct val="90000"/>
              </a:lnSpc>
            </a:pPr>
            <a:endParaRPr lang="en-US" sz="1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WA State Health Technology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Assessment Program</a:t>
            </a:r>
          </a:p>
          <a:p>
            <a:pPr eaLnBrk="1" hangingPunct="1">
              <a:lnSpc>
                <a:spcPct val="90000"/>
              </a:lnSpc>
            </a:pPr>
            <a:endParaRPr lang="en-US" sz="1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</a:rPr>
              <a:t>Interagency Treatment Guidelines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2590800" y="1606395"/>
            <a:ext cx="1447800" cy="8382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rot="17971999" flipH="1">
            <a:off x="2152650" y="2952750"/>
            <a:ext cx="990600" cy="571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rot="14621467" flipH="1">
            <a:off x="4246563" y="1612900"/>
            <a:ext cx="1524000" cy="914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rot="17919475" flipH="1">
            <a:off x="5419725" y="2862263"/>
            <a:ext cx="531813" cy="306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rot="17971999" flipH="1">
            <a:off x="5357019" y="3710781"/>
            <a:ext cx="609600" cy="3508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Evidence-Based Decisions in Workers Compensation</a:t>
            </a:r>
            <a:br>
              <a:rPr lang="en-US" sz="4000"/>
            </a:br>
            <a:r>
              <a:rPr lang="en-US" sz="2800"/>
              <a:t>- A Conceptual Framework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22098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Coverage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15000" y="22098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No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90800" y="3048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Yes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0" y="58674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No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24000" y="58674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Yes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71600" y="3962400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Treatment Guideline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524000" y="48768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Medical Necessity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343400" y="2514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0480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2057400" y="5486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810000" y="5486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048000" y="3581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04800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Starts with a request from our department after prioritizing topics based on criteria, </a:t>
            </a:r>
            <a:r>
              <a:rPr lang="en-US" dirty="0" err="1" smtClean="0"/>
              <a:t>eg</a:t>
            </a:r>
            <a:r>
              <a:rPr lang="en-US" dirty="0" smtClean="0"/>
              <a:t>, prevalence, controversy, potential harm</a:t>
            </a:r>
          </a:p>
          <a:p>
            <a:r>
              <a:rPr lang="en-US" dirty="0" smtClean="0"/>
              <a:t>Committee creates an</a:t>
            </a:r>
            <a:r>
              <a:rPr lang="en-US" i="1" dirty="0" smtClean="0"/>
              <a:t> ad hoc</a:t>
            </a:r>
            <a:r>
              <a:rPr lang="en-US" dirty="0" smtClean="0"/>
              <a:t> guideline subcommittee</a:t>
            </a:r>
          </a:p>
          <a:p>
            <a:pPr lvl="1"/>
            <a:r>
              <a:rPr lang="en-US" dirty="0" smtClean="0"/>
              <a:t>Composition</a:t>
            </a:r>
          </a:p>
          <a:p>
            <a:pPr lvl="2"/>
            <a:r>
              <a:rPr lang="en-US" dirty="0" smtClean="0"/>
              <a:t>Several members (not a quorum) from parent committee</a:t>
            </a:r>
          </a:p>
          <a:p>
            <a:pPr lvl="2"/>
            <a:r>
              <a:rPr lang="en-US" dirty="0" smtClean="0"/>
              <a:t>Many informed stakeholders / subject matter experts</a:t>
            </a:r>
          </a:p>
          <a:p>
            <a:pPr lvl="3"/>
            <a:r>
              <a:rPr lang="en-US" dirty="0" smtClean="0"/>
              <a:t>University clinicians and researchers</a:t>
            </a:r>
          </a:p>
          <a:p>
            <a:pPr lvl="3"/>
            <a:r>
              <a:rPr lang="en-US" dirty="0" smtClean="0"/>
              <a:t>Private sector subject matter experts</a:t>
            </a:r>
          </a:p>
          <a:p>
            <a:pPr lvl="3"/>
            <a:r>
              <a:rPr lang="en-US" dirty="0" smtClean="0"/>
              <a:t>Participation by department’s medical staff</a:t>
            </a:r>
          </a:p>
          <a:p>
            <a:pPr lvl="3"/>
            <a:r>
              <a:rPr lang="en-US" dirty="0" smtClean="0"/>
              <a:t>Attendance by </a:t>
            </a:r>
            <a:r>
              <a:rPr lang="en-US" dirty="0" err="1" smtClean="0"/>
              <a:t>Qualis</a:t>
            </a:r>
            <a:r>
              <a:rPr lang="en-US" dirty="0" smtClean="0"/>
              <a:t> UR clinical leads</a:t>
            </a:r>
          </a:p>
          <a:p>
            <a:pPr lvl="2"/>
            <a:r>
              <a:rPr lang="en-US" dirty="0" smtClean="0"/>
              <a:t>Subcommittee meetings not public; approximately monthly</a:t>
            </a:r>
          </a:p>
        </p:txBody>
      </p:sp>
    </p:spTree>
    <p:extLst>
      <p:ext uri="{BB962C8B-B14F-4D97-AF65-F5344CB8AC3E}">
        <p14:creationId xmlns:p14="http://schemas.microsoft.com/office/powerpoint/2010/main" val="9178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39"/>
          </a:xfrm>
        </p:spPr>
        <p:txBody>
          <a:bodyPr/>
          <a:lstStyle/>
          <a:p>
            <a:r>
              <a:rPr lang="en-US" dirty="0" smtClean="0"/>
              <a:t>Guideline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806"/>
            <a:ext cx="8229600" cy="6093194"/>
          </a:xfrm>
        </p:spPr>
        <p:txBody>
          <a:bodyPr>
            <a:normAutofit/>
          </a:bodyPr>
          <a:lstStyle/>
          <a:p>
            <a:r>
              <a:rPr lang="en-US" dirty="0"/>
              <a:t>Subcommittee logistical support provided by department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Logistical support, </a:t>
            </a:r>
            <a:r>
              <a:rPr lang="en-US" dirty="0" err="1" smtClean="0"/>
              <a:t>eg</a:t>
            </a:r>
            <a:r>
              <a:rPr lang="en-US" dirty="0" smtClean="0"/>
              <a:t>, Meeting room, all </a:t>
            </a:r>
            <a:r>
              <a:rPr lang="en-US" dirty="0"/>
              <a:t>necessary printed </a:t>
            </a:r>
            <a:r>
              <a:rPr lang="en-US" dirty="0" smtClean="0"/>
              <a:t>materials, scribe</a:t>
            </a:r>
            <a:endParaRPr lang="en-US" dirty="0"/>
          </a:p>
          <a:p>
            <a:pPr lvl="1"/>
            <a:r>
              <a:rPr lang="en-US" dirty="0"/>
              <a:t>Snacks or “meal</a:t>
            </a:r>
            <a:r>
              <a:rPr lang="en-US" dirty="0" smtClean="0"/>
              <a:t>” provided</a:t>
            </a:r>
            <a:endParaRPr lang="en-US" dirty="0"/>
          </a:p>
          <a:p>
            <a:pPr lvl="1"/>
            <a:r>
              <a:rPr lang="en-US" dirty="0"/>
              <a:t>Payment</a:t>
            </a:r>
          </a:p>
          <a:p>
            <a:pPr lvl="2"/>
            <a:r>
              <a:rPr lang="en-US" dirty="0"/>
              <a:t>Only to IIMAC members</a:t>
            </a:r>
          </a:p>
          <a:p>
            <a:pPr lvl="2"/>
            <a:r>
              <a:rPr lang="en-US" dirty="0"/>
              <a:t>To subcommittee members and invitees for participation -- $150/</a:t>
            </a:r>
            <a:r>
              <a:rPr lang="en-US" dirty="0" err="1"/>
              <a:t>hr</a:t>
            </a:r>
            <a:endParaRPr lang="en-US" dirty="0"/>
          </a:p>
          <a:p>
            <a:pPr lvl="2"/>
            <a:r>
              <a:rPr lang="en-US" dirty="0"/>
              <a:t>Reimburse travel </a:t>
            </a:r>
            <a:r>
              <a:rPr lang="en-US" dirty="0" smtClean="0"/>
              <a:t>expenses</a:t>
            </a:r>
            <a:endParaRPr lang="en-US" dirty="0"/>
          </a:p>
          <a:p>
            <a:pPr marL="571500" indent="-457200">
              <a:buFont typeface="Arial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medical staff are non-voting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assistance </a:t>
            </a:r>
            <a:r>
              <a:rPr lang="en-US" dirty="0" smtClean="0"/>
              <a:t>provided by department </a:t>
            </a:r>
            <a:r>
              <a:rPr lang="en-US" dirty="0"/>
              <a:t>to subcommittee:</a:t>
            </a:r>
          </a:p>
          <a:p>
            <a:pPr lvl="1"/>
            <a:r>
              <a:rPr lang="en-US" dirty="0"/>
              <a:t>High quality medical literature review by </a:t>
            </a:r>
            <a:r>
              <a:rPr lang="en-US" dirty="0" smtClean="0"/>
              <a:t>department masters</a:t>
            </a:r>
            <a:r>
              <a:rPr lang="en-US" dirty="0"/>
              <a:t>-level epidemiologist</a:t>
            </a:r>
          </a:p>
          <a:p>
            <a:pPr lvl="1"/>
            <a:r>
              <a:rPr lang="en-US" dirty="0"/>
              <a:t>Notes compiled and distributed by masters-level nurse</a:t>
            </a:r>
          </a:p>
          <a:p>
            <a:pPr lvl="2"/>
            <a:r>
              <a:rPr lang="en-US" dirty="0"/>
              <a:t>Nurse also watches for:</a:t>
            </a:r>
          </a:p>
          <a:p>
            <a:pPr lvl="3"/>
            <a:r>
              <a:rPr lang="en-US" dirty="0"/>
              <a:t>Potential conflicts with other policies</a:t>
            </a:r>
          </a:p>
          <a:p>
            <a:pPr lvl="3"/>
            <a:r>
              <a:rPr lang="en-US" dirty="0"/>
              <a:t>Calendar issues</a:t>
            </a:r>
          </a:p>
          <a:p>
            <a:pPr lvl="3"/>
            <a:r>
              <a:rPr lang="en-US" dirty="0"/>
              <a:t>All logistical </a:t>
            </a:r>
            <a:r>
              <a:rPr lang="en-US" dirty="0" smtClean="0"/>
              <a:t>complexities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Conflicts of Interest: None</a:t>
            </a:r>
          </a:p>
          <a:p>
            <a:r>
              <a:rPr lang="en-US" dirty="0" smtClean="0"/>
              <a:t>Biases: 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65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Subcommittee </a:t>
            </a:r>
            <a:r>
              <a:rPr lang="en-US" dirty="0"/>
              <a:t>considers:</a:t>
            </a:r>
          </a:p>
          <a:p>
            <a:pPr lvl="1"/>
            <a:r>
              <a:rPr lang="en-US" dirty="0"/>
              <a:t>Diagnosis	</a:t>
            </a:r>
          </a:p>
          <a:p>
            <a:pPr lvl="2"/>
            <a:r>
              <a:rPr lang="en-US" dirty="0"/>
              <a:t>Symptoms, signs, ancillary testing</a:t>
            </a:r>
          </a:p>
          <a:p>
            <a:pPr lvl="1"/>
            <a:r>
              <a:rPr lang="en-US" dirty="0"/>
              <a:t>Treatment</a:t>
            </a:r>
          </a:p>
          <a:p>
            <a:pPr lvl="2"/>
            <a:r>
              <a:rPr lang="en-US" dirty="0"/>
              <a:t>Non-surgical; surgical</a:t>
            </a:r>
          </a:p>
          <a:p>
            <a:pPr lvl="1"/>
            <a:r>
              <a:rPr lang="en-US" dirty="0"/>
              <a:t>Return to Work</a:t>
            </a:r>
          </a:p>
          <a:p>
            <a:pPr lvl="1"/>
            <a:r>
              <a:rPr lang="en-US" dirty="0"/>
              <a:t>Work-relatedness / “Causation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BUT, the main focus of the guidelines are to provide evidence-based review criteria for implementation in UR to determine allowance/denial of procedures, injections, tests, and physical therapy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Subcommittee develops draft guideline</a:t>
            </a:r>
          </a:p>
          <a:p>
            <a:pPr lvl="1"/>
            <a:r>
              <a:rPr lang="en-US" dirty="0" smtClean="0"/>
              <a:t>Two major portions:</a:t>
            </a:r>
          </a:p>
          <a:p>
            <a:pPr lvl="2"/>
            <a:r>
              <a:rPr lang="en-US" dirty="0" smtClean="0"/>
              <a:t>1) A table that can easily be used in the utilization review process, showing the criteria that should be met for each respective surgical procedure requested</a:t>
            </a:r>
          </a:p>
          <a:p>
            <a:pPr lvl="2"/>
            <a:r>
              <a:rPr lang="en-US" dirty="0" smtClean="0"/>
              <a:t>2) A text portion that serves as an educational tool that can assist clinicians in understanding the basis for the guideline’s criteria</a:t>
            </a:r>
          </a:p>
          <a:p>
            <a:pPr lvl="2"/>
            <a:r>
              <a:rPr lang="en-US" dirty="0" smtClean="0"/>
              <a:t>3) Where necessary, case definitions for what constitutes a case (</a:t>
            </a:r>
            <a:r>
              <a:rPr lang="en-US" dirty="0" err="1" smtClean="0"/>
              <a:t>eg</a:t>
            </a:r>
            <a:r>
              <a:rPr lang="en-US" dirty="0" smtClean="0"/>
              <a:t>, carpal tunnel, TOS, unstable spine) for which the requested procedure is likely to improve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Subcommittee submits draft guideline to parent committee (IIMAC)</a:t>
            </a:r>
          </a:p>
          <a:p>
            <a:r>
              <a:rPr lang="en-US" dirty="0"/>
              <a:t>IIMAC considers draft; likely places matter on next meeting agenda for discussion</a:t>
            </a:r>
          </a:p>
          <a:p>
            <a:r>
              <a:rPr lang="en-US" dirty="0"/>
              <a:t>Public comment offered following discussion</a:t>
            </a:r>
          </a:p>
          <a:p>
            <a:r>
              <a:rPr lang="en-US" dirty="0"/>
              <a:t>Committee </a:t>
            </a:r>
            <a:r>
              <a:rPr lang="en-US" dirty="0" smtClean="0"/>
              <a:t>takes a consensus vote</a:t>
            </a:r>
            <a:endParaRPr lang="en-US" dirty="0"/>
          </a:p>
          <a:p>
            <a:r>
              <a:rPr lang="en-US" dirty="0"/>
              <a:t>If approved, effective date set by our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Educational component: self-implementing</a:t>
            </a:r>
          </a:p>
          <a:p>
            <a:pPr lvl="1"/>
            <a:r>
              <a:rPr lang="en-US" dirty="0" smtClean="0"/>
              <a:t>Department implementation</a:t>
            </a:r>
          </a:p>
          <a:p>
            <a:pPr lvl="2"/>
            <a:r>
              <a:rPr lang="en-US" dirty="0" err="1" smtClean="0"/>
              <a:t>Qualis</a:t>
            </a:r>
            <a:r>
              <a:rPr lang="en-US" dirty="0" smtClean="0"/>
              <a:t> </a:t>
            </a:r>
            <a:r>
              <a:rPr lang="en-US" dirty="0"/>
              <a:t>Health is our department’s utilization review entity</a:t>
            </a:r>
          </a:p>
          <a:p>
            <a:pPr lvl="2"/>
            <a:r>
              <a:rPr lang="en-US" dirty="0" smtClean="0"/>
              <a:t>Guideline </a:t>
            </a:r>
            <a:r>
              <a:rPr lang="en-US" dirty="0"/>
              <a:t>is integrated into utilization review process</a:t>
            </a:r>
          </a:p>
          <a:p>
            <a:pPr lvl="3"/>
            <a:r>
              <a:rPr lang="en-US" sz="2400" dirty="0"/>
              <a:t>If request for payment </a:t>
            </a:r>
            <a:r>
              <a:rPr lang="en-US" sz="2400" dirty="0" smtClean="0"/>
              <a:t>comports </a:t>
            </a:r>
            <a:r>
              <a:rPr lang="en-US" sz="2400" dirty="0"/>
              <a:t>with </a:t>
            </a:r>
            <a:r>
              <a:rPr lang="en-US" sz="2400" dirty="0" smtClean="0"/>
              <a:t>the guideline</a:t>
            </a:r>
            <a:r>
              <a:rPr lang="en-US" sz="2400" dirty="0"/>
              <a:t>, </a:t>
            </a:r>
            <a:r>
              <a:rPr lang="en-US" sz="2400" dirty="0" smtClean="0"/>
              <a:t>UR nurse </a:t>
            </a:r>
            <a:r>
              <a:rPr lang="en-US" sz="2400" dirty="0"/>
              <a:t>can recommend approval</a:t>
            </a:r>
          </a:p>
          <a:p>
            <a:pPr lvl="3"/>
            <a:r>
              <a:rPr lang="en-US" sz="2400" dirty="0"/>
              <a:t>If request does not comport with guideline, </a:t>
            </a:r>
            <a:r>
              <a:rPr lang="en-US" sz="2400" dirty="0" smtClean="0"/>
              <a:t>UR physician </a:t>
            </a:r>
            <a:r>
              <a:rPr lang="en-US" sz="2400" dirty="0"/>
              <a:t>resolves issue of medical necessity in each instance</a:t>
            </a:r>
            <a:r>
              <a:rPr lang="en-US" sz="2400" dirty="0" smtClean="0"/>
              <a:t>.  If denial, appeal must provide compelling clinical evidence to overcome the denial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16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Review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Critical to success of utilization review</a:t>
            </a:r>
          </a:p>
          <a:p>
            <a:r>
              <a:rPr lang="en-US" dirty="0"/>
              <a:t>Need to be able to work closely with persons providing the services</a:t>
            </a:r>
          </a:p>
          <a:p>
            <a:r>
              <a:rPr lang="en-US" dirty="0" err="1" smtClean="0"/>
              <a:t>Qualis</a:t>
            </a:r>
            <a:r>
              <a:rPr lang="en-US" dirty="0" smtClean="0"/>
              <a:t> is extremely high quality UR provider with quality improvement as a core corporate principle</a:t>
            </a:r>
          </a:p>
          <a:p>
            <a:r>
              <a:rPr lang="en-US" dirty="0"/>
              <a:t>P</a:t>
            </a:r>
            <a:r>
              <a:rPr lang="en-US" dirty="0" smtClean="0"/>
              <a:t>rocess is fully compatible with national standards (older term Utilization Review Accreditation Commission)</a:t>
            </a:r>
          </a:p>
          <a:p>
            <a:r>
              <a:rPr lang="en-US" dirty="0" smtClean="0"/>
              <a:t>Degree of transparency is much higher than usually present in private insurer UR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09225"/>
            <a:ext cx="5864225" cy="425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355118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E86C1F"/>
                </a:solidFill>
                <a:cs typeface="+mn-cs"/>
              </a:rPr>
              <a:t>Disability Prevention is the Key Health Policy Issue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2831714"/>
            <a:ext cx="2538523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70% Return to work in first 3 months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Disability and Chronic pain coincide at 3 months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278977"/>
            <a:ext cx="0" cy="3013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858000" y="3202881"/>
            <a:ext cx="1982591" cy="156148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8% account for 85% of cost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Less than 1% catastrophic injury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108"/>
          <p:cNvSpPr>
            <a:spLocks noChangeArrowheads="1"/>
          </p:cNvSpPr>
          <p:nvPr/>
        </p:nvSpPr>
        <p:spPr bwMode="auto">
          <a:xfrm rot="-5400000">
            <a:off x="270669" y="2944019"/>
            <a:ext cx="17446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 dirty="0">
                <a:solidFill>
                  <a:srgbClr val="EA6D1F"/>
                </a:solidFill>
                <a:cs typeface="+mn-cs"/>
              </a:rPr>
              <a:t>% of cases on time loss</a:t>
            </a:r>
            <a:endParaRPr lang="en-US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8" name="Rectangle 107"/>
          <p:cNvSpPr>
            <a:spLocks noChangeArrowheads="1"/>
          </p:cNvSpPr>
          <p:nvPr/>
        </p:nvSpPr>
        <p:spPr bwMode="auto">
          <a:xfrm>
            <a:off x="2181225" y="5638800"/>
            <a:ext cx="5426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 dirty="0">
                <a:solidFill>
                  <a:srgbClr val="EA6D1F"/>
                </a:solidFill>
                <a:cs typeface="+mn-cs"/>
              </a:rPr>
              <a:t>Time loss duration (months)</a:t>
            </a:r>
            <a:endParaRPr lang="en-US" sz="20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905000" y="5967412"/>
            <a:ext cx="655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2014 L&amp;I Actuarial Services Analysis </a:t>
            </a:r>
            <a:r>
              <a:rPr lang="en-US" sz="1200" i="1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(for fiscal accident </a:t>
            </a:r>
            <a:r>
              <a:rPr lang="en-US" sz="1200" i="1" dirty="0" err="1" smtClean="0">
                <a:solidFill>
                  <a:srgbClr val="000000"/>
                </a:solidFill>
                <a:latin typeface="Times New Roman" charset="0"/>
                <a:cs typeface="+mn-cs"/>
              </a:rPr>
              <a:t>yrs</a:t>
            </a:r>
            <a:r>
              <a:rPr lang="en-US" sz="1200" i="1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 2009-2011)</a:t>
            </a:r>
            <a:r>
              <a:rPr lang="en-US" sz="1200" i="1" dirty="0" smtClean="0">
                <a:solidFill>
                  <a:srgbClr val="7DE6FA"/>
                </a:solidFill>
                <a:latin typeface="Times New Roman" charset="0"/>
                <a:cs typeface="+mn-cs"/>
              </a:rPr>
              <a:t>.</a:t>
            </a:r>
            <a:endParaRPr lang="en-US" sz="1200" b="1" dirty="0">
              <a:solidFill>
                <a:srgbClr val="EAEAEA"/>
              </a:solidFill>
              <a:latin typeface="Helvetic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Challenges/Opportunities for Quality Improvement and  Savings</a:t>
            </a: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Estimates are that 1/3 of current per person premium expenditure is on treatments, procedures, or tests that have no positive impact on health outcome</a:t>
            </a:r>
          </a:p>
          <a:p>
            <a:r>
              <a:rPr lang="en-US" sz="2800"/>
              <a:t>Only approved drugs are based on high level scientific studies. Devices based on lower, engineering standard. No regulation whatsoever of surgical procedures.  Thus, poor evidence basis for many things. </a:t>
            </a:r>
          </a:p>
        </p:txBody>
      </p:sp>
    </p:spTree>
    <p:extLst>
      <p:ext uri="{BB962C8B-B14F-4D97-AF65-F5344CB8AC3E}">
        <p14:creationId xmlns:p14="http://schemas.microsoft.com/office/powerpoint/2010/main" val="6692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Medical Treatment Guidelines (“MTGs”)</a:t>
            </a:r>
          </a:p>
          <a:p>
            <a:pPr lvl="1"/>
            <a:r>
              <a:rPr lang="en-US" dirty="0" smtClean="0"/>
              <a:t>Reflect a melding of</a:t>
            </a:r>
          </a:p>
          <a:p>
            <a:pPr lvl="2"/>
            <a:r>
              <a:rPr lang="en-US" dirty="0" smtClean="0"/>
              <a:t>Best available scientific evidence</a:t>
            </a:r>
          </a:p>
          <a:p>
            <a:pPr lvl="2"/>
            <a:r>
              <a:rPr lang="en-US" dirty="0" smtClean="0"/>
              <a:t>Community medical practice advice</a:t>
            </a:r>
          </a:p>
          <a:p>
            <a:pPr lvl="2"/>
            <a:r>
              <a:rPr lang="en-US" dirty="0" smtClean="0"/>
              <a:t>This combination provides face validity as to what is meaningful to practicing providers</a:t>
            </a:r>
          </a:p>
          <a:p>
            <a:pPr lvl="1"/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Educate and inform the medical community as to what is most likely to benefit patients, and</a:t>
            </a:r>
          </a:p>
          <a:p>
            <a:pPr lvl="2"/>
            <a:r>
              <a:rPr lang="en-US" dirty="0" smtClean="0"/>
              <a:t>To provide a basis for utilization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Workers’ Compensation MTGs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1990’s: very few MTGs</a:t>
            </a:r>
          </a:p>
          <a:p>
            <a:r>
              <a:rPr lang="en-US" dirty="0" smtClean="0"/>
              <a:t>Guidelines were proprietary</a:t>
            </a:r>
          </a:p>
          <a:p>
            <a:r>
              <a:rPr lang="en-US" dirty="0" smtClean="0"/>
              <a:t>Developed without transparency</a:t>
            </a:r>
          </a:p>
          <a:p>
            <a:r>
              <a:rPr lang="en-US" dirty="0" smtClean="0"/>
              <a:t>Used for utilization review</a:t>
            </a:r>
          </a:p>
          <a:p>
            <a:r>
              <a:rPr lang="en-US" dirty="0" smtClean="0"/>
              <a:t>Not an educational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MTGs: Late 1980’s to mid-1990’s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93" y="1600200"/>
            <a:ext cx="8838202" cy="4525963"/>
          </a:xfrm>
        </p:spPr>
        <p:txBody>
          <a:bodyPr/>
          <a:lstStyle/>
          <a:p>
            <a:r>
              <a:rPr lang="en-US" dirty="0" smtClean="0"/>
              <a:t>American College of Occupational and Environmental Medicine, 1</a:t>
            </a:r>
            <a:r>
              <a:rPr lang="en-US" baseline="30000" dirty="0" smtClean="0"/>
              <a:t>st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Guidelines to treat common occupational disorders</a:t>
            </a:r>
          </a:p>
          <a:p>
            <a:r>
              <a:rPr lang="en-US" dirty="0" smtClean="0"/>
              <a:t>AHCPR (Agency for Health Care Policy &amp; Research</a:t>
            </a:r>
          </a:p>
          <a:p>
            <a:pPr lvl="1"/>
            <a:r>
              <a:rPr lang="en-US" dirty="0" smtClean="0"/>
              <a:t>Back pain treatment guidelines</a:t>
            </a:r>
          </a:p>
          <a:p>
            <a:pPr lvl="2"/>
            <a:r>
              <a:rPr lang="en-US" dirty="0" smtClean="0"/>
              <a:t>HUGE backlash – almost caused the abolition of that agency</a:t>
            </a:r>
          </a:p>
          <a:p>
            <a:pPr lvl="2"/>
            <a:r>
              <a:rPr lang="en-US" dirty="0" smtClean="0"/>
              <a:t>Now “AHRQ” –Agency for Healthcare Research &amp; Quality</a:t>
            </a:r>
          </a:p>
          <a:p>
            <a:pPr lvl="3"/>
            <a:r>
              <a:rPr lang="en-US" dirty="0" smtClean="0"/>
              <a:t>Note the absence of “Policy” in the new name</a:t>
            </a:r>
          </a:p>
        </p:txBody>
      </p:sp>
    </p:spTree>
    <p:extLst>
      <p:ext uri="{BB962C8B-B14F-4D97-AF65-F5344CB8AC3E}">
        <p14:creationId xmlns:p14="http://schemas.microsoft.com/office/powerpoint/2010/main" val="27769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1988 - L&amp;I’s first Guideline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Hospitalization for Low Back Pain - 1988</a:t>
            </a:r>
          </a:p>
          <a:p>
            <a:pPr lvl="1"/>
            <a:r>
              <a:rPr lang="en-US" dirty="0" smtClean="0"/>
              <a:t>Developed in conjunction with L&amp;I’s then new utilization review process</a:t>
            </a:r>
          </a:p>
          <a:p>
            <a:pPr lvl="1"/>
            <a:r>
              <a:rPr lang="en-US" dirty="0" smtClean="0"/>
              <a:t>Admissions for low back pain decreased 60% within one year from implementation of the guideline in utilization review</a:t>
            </a:r>
          </a:p>
          <a:p>
            <a:r>
              <a:rPr lang="en-US" dirty="0" smtClean="0"/>
              <a:t>L&amp;I sought assistance from the Washington State Medical Association</a:t>
            </a:r>
          </a:p>
          <a:p>
            <a:pPr lvl="1"/>
            <a:r>
              <a:rPr lang="en-US" dirty="0" smtClean="0"/>
              <a:t>Industrial Insurance Advisory Committee formed in 1989-basis in regulation</a:t>
            </a:r>
          </a:p>
        </p:txBody>
      </p:sp>
    </p:spTree>
    <p:extLst>
      <p:ext uri="{BB962C8B-B14F-4D97-AF65-F5344CB8AC3E}">
        <p14:creationId xmlns:p14="http://schemas.microsoft.com/office/powerpoint/2010/main" val="18789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MTGs: 1990’s to mid- 2000’s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87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Institute of Medicine-1992-Guidelines purposes</a:t>
            </a:r>
          </a:p>
          <a:p>
            <a:pPr lvl="1"/>
            <a:r>
              <a:rPr lang="en-US" dirty="0" smtClean="0"/>
              <a:t>Physician education</a:t>
            </a:r>
          </a:p>
          <a:p>
            <a:pPr lvl="1"/>
            <a:r>
              <a:rPr lang="en-US" dirty="0" smtClean="0"/>
              <a:t>Review criteria for UR</a:t>
            </a:r>
          </a:p>
          <a:p>
            <a:r>
              <a:rPr lang="en-US" dirty="0" smtClean="0"/>
              <a:t>Nationally, legislative recognition of workers’ compensation guidelines</a:t>
            </a:r>
          </a:p>
          <a:p>
            <a:pPr lvl="1"/>
            <a:r>
              <a:rPr lang="en-US" dirty="0" smtClean="0"/>
              <a:t>e.g. California (ACOEM); Texas (ODG)</a:t>
            </a:r>
          </a:p>
          <a:p>
            <a:r>
              <a:rPr lang="en-US" dirty="0" smtClean="0"/>
              <a:t>Legislative establishment =&gt; need for quality standards</a:t>
            </a:r>
          </a:p>
          <a:p>
            <a:pPr lvl="1"/>
            <a:r>
              <a:rPr lang="en-US" dirty="0" smtClean="0"/>
              <a:t>AGREE (Appraisal of Guidelines for Research &amp; Evaluation): Process standards</a:t>
            </a:r>
          </a:p>
          <a:p>
            <a:pPr lvl="1"/>
            <a:r>
              <a:rPr lang="en-US" dirty="0" smtClean="0"/>
              <a:t>Institute of Medicine Standards for Developing Trustworthy Clinical Practice Guidelines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333</TotalTime>
  <Words>1240</Words>
  <Application>Microsoft Macintosh PowerPoint</Application>
  <PresentationFormat>On-screen Show (4:3)</PresentationFormat>
  <Paragraphs>193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Helvetica</vt:lpstr>
      <vt:lpstr>ＭＳ Ｐゴシック</vt:lpstr>
      <vt:lpstr>Times New Roman</vt:lpstr>
      <vt:lpstr>Wingdings</vt:lpstr>
      <vt:lpstr>Arial</vt:lpstr>
      <vt:lpstr>Black</vt:lpstr>
      <vt:lpstr>L&amp;I Guideline Development</vt:lpstr>
      <vt:lpstr>Conflicts Disclosure</vt:lpstr>
      <vt:lpstr>PowerPoint Presentation</vt:lpstr>
      <vt:lpstr>Challenges/Opportunities for Quality Improvement and  Savings</vt:lpstr>
      <vt:lpstr>Purpose of Guidelines</vt:lpstr>
      <vt:lpstr>Workers’ Compensation MTGs</vt:lpstr>
      <vt:lpstr>MTGs: Late 1980’s to mid-1990’s</vt:lpstr>
      <vt:lpstr>1988 - L&amp;I’s first Guideline</vt:lpstr>
      <vt:lpstr>MTGs: 1990’s to mid- 2000’s</vt:lpstr>
      <vt:lpstr>MTGs: Late 1990’s to mid- 2000’s</vt:lpstr>
      <vt:lpstr>Industrial Insurance Medical Advisory Committee (“IIMAC”)</vt:lpstr>
      <vt:lpstr>IIMAC</vt:lpstr>
      <vt:lpstr>IIMAC</vt:lpstr>
      <vt:lpstr>Hierarchy of Evidence</vt:lpstr>
      <vt:lpstr>Evidence-based Medicine Efforts to Improve Health Outcomes in WA</vt:lpstr>
      <vt:lpstr>Evidence-Based Decisions in Workers Compensation - A Conceptual Framework</vt:lpstr>
      <vt:lpstr>Guideline Development</vt:lpstr>
      <vt:lpstr>Guideline Development</vt:lpstr>
      <vt:lpstr>Guideline Development</vt:lpstr>
      <vt:lpstr>Guideline Development</vt:lpstr>
      <vt:lpstr>Guideline Development</vt:lpstr>
      <vt:lpstr>Guideline Development</vt:lpstr>
      <vt:lpstr>Guideline Implementation</vt:lpstr>
      <vt:lpstr>Utilization Review Services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L&amp;I Guideline Development</dc:title>
  <dc:creator>Lee Glass</dc:creator>
  <cp:lastModifiedBy>Lee S. Glass, MD</cp:lastModifiedBy>
  <cp:revision>29</cp:revision>
  <dcterms:created xsi:type="dcterms:W3CDTF">2015-06-22T14:33:45Z</dcterms:created>
  <dcterms:modified xsi:type="dcterms:W3CDTF">2017-06-14T04:54:26Z</dcterms:modified>
</cp:coreProperties>
</file>